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60678-71E0-4788-8446-26DDEB04CAD6}" type="datetimeFigureOut">
              <a:rPr lang="en-US" smtClean="0"/>
              <a:pPr/>
              <a:t>12/6/2012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94020C-D795-48B7-9735-A5A05BFB264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1527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765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765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F0EE6B2-5D05-4627-9A20-0FC983620727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6765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765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F5FA12-041A-4C64-8737-2B3E6407C61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6726017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86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686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E5C1AB3-E976-46BB-BF76-DFA7DB9A6E4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686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686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F263962-F010-4899-8173-A1186AA369A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6768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C9A9810F-0052-45B5-9061-6EA41786B147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  <p:sp>
        <p:nvSpPr>
          <p:cNvPr id="6768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68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782154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89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789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F5DD84E-4C2D-459E-9EF5-12CCC9F613B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789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789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57B4D7C-E940-48C9-9D6B-7A1077FB81C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6778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75B22D6E-7BE6-492E-A33A-4A837588AB6E}" type="slidenum">
              <a:rPr lang="en-US" sz="1200"/>
              <a:pPr algn="r" eaLnBrk="1" hangingPunct="1"/>
              <a:t>11</a:t>
            </a:fld>
            <a:endParaRPr lang="en-US" sz="1200"/>
          </a:p>
        </p:txBody>
      </p:sp>
      <p:sp>
        <p:nvSpPr>
          <p:cNvPr id="6778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78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477844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891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891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09BBD4-9C2C-4706-BEF6-45B88E199F9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891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891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4069DA0-EA71-4DCB-B443-E98DD3A6073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10002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994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994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803086-6C8B-4921-95D7-32767C3B459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994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994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7326ACD-A480-499C-B6CA-A9F61B083CD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989699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8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096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8096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DB4365-0D5A-46CD-B17D-9CF52E8DB0D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8096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8096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D352956-BDD6-4513-BEB2-D81C3393CCB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2126459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867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867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79418AD-E2BB-4A33-9AF3-C761DD5AE1D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6867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867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AB7A1C-9C5E-4530-AE69-9B93E47AD4D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6686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75AFE01E-B0D8-4CBE-9BB5-94F71DFD576E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6686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86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# 1 UNREIMBURSED MEDICAL INS WEIGHT LOSS STOP SMOKING DENTAL NURSING SIGHT OVER7.5% OF AGI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# 2 SOME STATE &amp; LOCAL REAL ESTATE INCOME SALES PERS PROP OWED BY TP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#3 SOME INTEREST MORTGAGE INTEREST WITHIN LIMITS POINTS, ETC INVESTMENT INTEREST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#4 GIFTS OF MONEY &amp;/OR GOODS WITHIN LIMITS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#5 SUBJECT TO DEDUCTABLES 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# 6 UNREIMBURSED JOB RELATED INCOME PRODUCING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en-US" smtClean="0"/>
              <a:t>#7 GAMBLING EXPENSES NOT IN EXCESS OF WINNINGS</a:t>
            </a:r>
          </a:p>
        </p:txBody>
      </p:sp>
    </p:spTree>
    <p:extLst>
      <p:ext uri="{BB962C8B-B14F-4D97-AF65-F5344CB8AC3E}">
        <p14:creationId xmlns="" xmlns:p14="http://schemas.microsoft.com/office/powerpoint/2010/main" val="2568521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69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969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379944-C4EA-432E-B6EB-2726B5EA73B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6970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970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38C2C36-2AE2-4389-A35D-DB0CFAB0A02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66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97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2712205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072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07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54FBD1E-4DD2-4CBD-838E-C6EF39CE5692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072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072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88AAEEB-9015-4286-A2F1-69F3328BFD3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2021760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74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174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36B7BDB-AD44-4795-83EC-6941CF4F18C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174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174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C70FF15-4BEC-41BA-8CCB-DA676062E40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6717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357EB1FE-7D30-44B5-AEEE-108665824392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  <p:sp>
        <p:nvSpPr>
          <p:cNvPr id="6717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17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ADD STATE AND LOCAL SALES TAXES</a:t>
            </a:r>
          </a:p>
        </p:txBody>
      </p:sp>
    </p:spTree>
    <p:extLst>
      <p:ext uri="{BB962C8B-B14F-4D97-AF65-F5344CB8AC3E}">
        <p14:creationId xmlns="" xmlns:p14="http://schemas.microsoft.com/office/powerpoint/2010/main" val="37564963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277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277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D7B1A83-6523-4182-AFC6-7E26F95431F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277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277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83DCD6-1ED2-4C89-B6BE-D37DE72487A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2993013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79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379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03A06CD-05DF-4A25-81FF-11FA7E32D87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379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379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8F1A3DB-B055-4117-87CC-263757BA258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67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37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1334903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81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481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448D3CE-30E3-4E20-9330-D1A425CF42E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482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482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A440BAA-3A26-4A7F-9931-7104A2E32B4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6748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48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23391498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7584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423A92E-36BB-4B6E-970E-D80A3E69144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12/6/2012</a:t>
            </a:fld>
            <a:endParaRPr lang="en-US" smtClean="0"/>
          </a:p>
        </p:txBody>
      </p:sp>
      <p:sp>
        <p:nvSpPr>
          <p:cNvPr id="67584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7584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A1CC704-3B29-4938-818A-76B8B1B1488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6758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4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="" xmlns:p14="http://schemas.microsoft.com/office/powerpoint/2010/main" val="1070296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593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24570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8184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73640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2695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086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039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0835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8968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02025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7055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2392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7710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r>
              <a:rPr lang="en-US" smtClean="0"/>
              <a:t>12/05/2012</a:t>
            </a:r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DF347ECC-DB71-4256-814B-A192A8983BB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Itemized Deductions</a:t>
            </a:r>
          </a:p>
        </p:txBody>
      </p:sp>
      <p:sp>
        <p:nvSpPr>
          <p:cNvPr id="26317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17, Chapter 21 through 29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4012, Tab 4</a:t>
            </a:r>
          </a:p>
        </p:txBody>
      </p:sp>
      <p:pic>
        <p:nvPicPr>
          <p:cNvPr id="370697" name="~PP4264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54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73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4491-20 Itemized Deductions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63174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317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656ED5-45C6-4BCE-9D96-15712DB8D3F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63176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8023215"/>
      </p:ext>
    </p:extLst>
  </p:cSld>
  <p:clrMapOvr>
    <a:masterClrMapping/>
  </p:clrMapOvr>
  <p:transition advTm="5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06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069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 8283, Page 1</a:t>
            </a:r>
          </a:p>
        </p:txBody>
      </p:sp>
      <p:pic>
        <p:nvPicPr>
          <p:cNvPr id="27238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4813" y="1600200"/>
            <a:ext cx="6251575" cy="4724400"/>
          </a:xfrm>
        </p:spPr>
      </p:pic>
      <p:pic>
        <p:nvPicPr>
          <p:cNvPr id="386055" name="~PP1271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91.WAV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23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23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7FCA77B-DC8B-43E0-B1E3-40A39AF5A87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27239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31586418"/>
      </p:ext>
    </p:extLst>
  </p:cSld>
  <p:clrMapOvr>
    <a:masterClrMapping/>
  </p:clrMapOvr>
  <p:transition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6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605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 8283, Page 1(Continued)</a:t>
            </a:r>
          </a:p>
        </p:txBody>
      </p:sp>
      <p:pic>
        <p:nvPicPr>
          <p:cNvPr id="27341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5450" y="1600200"/>
            <a:ext cx="6210300" cy="4724400"/>
          </a:xfrm>
        </p:spPr>
      </p:pic>
      <p:pic>
        <p:nvPicPr>
          <p:cNvPr id="388103" name="~PP3271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477.WAV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341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34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9B2A5F6-DA1F-4370-8792-4618D2AB5DD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27341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3319865"/>
      </p:ext>
    </p:extLst>
  </p:cSld>
  <p:clrMapOvr>
    <a:masterClrMapping/>
  </p:clrMapOvr>
  <p:transition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81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810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Miscellaneous Deductions</a:t>
            </a:r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Must exceed 2% of AGI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Line 20 – Un-reimbursed employee expenses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Line 21 – Tax Preparation Fees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Line 22 – Other Expenses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Many are out of scope (e.g. Casualty Loss)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Not subject to 2%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Gambling Expenses to the extent of winnings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Work-related expenses for disabled</a:t>
            </a:r>
          </a:p>
        </p:txBody>
      </p:sp>
      <p:pic>
        <p:nvPicPr>
          <p:cNvPr id="390153" name="~PP2272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63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43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44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99AF224-31BC-482D-B644-4AB778CE951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27443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1692302"/>
      </p:ext>
    </p:extLst>
  </p:cSld>
  <p:clrMapOvr>
    <a:masterClrMapping/>
  </p:clrMapOvr>
  <p:transition advTm="6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901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9015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Examples of Misc Deductions Subject to 2% AGI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Credit or debit card convenience fees incurred when paying income tax, charged by card processor</a:t>
            </a:r>
          </a:p>
          <a:p>
            <a:pPr eaLnBrk="1" hangingPunct="1">
              <a:defRPr/>
            </a:pPr>
            <a:r>
              <a:rPr lang="en-US" dirty="0" smtClean="0"/>
              <a:t>Union Dues and Fees</a:t>
            </a:r>
          </a:p>
          <a:p>
            <a:pPr eaLnBrk="1" hangingPunct="1">
              <a:defRPr/>
            </a:pPr>
            <a:r>
              <a:rPr lang="en-US" dirty="0" smtClean="0"/>
              <a:t>Professional Society Dues</a:t>
            </a:r>
          </a:p>
          <a:p>
            <a:pPr eaLnBrk="1" hangingPunct="1">
              <a:defRPr/>
            </a:pPr>
            <a:r>
              <a:rPr lang="en-US" dirty="0" smtClean="0"/>
              <a:t>Uniforms (only if not adaptable to general use) (see Pub 17, Misc deductions for discussion)</a:t>
            </a:r>
          </a:p>
          <a:p>
            <a:pPr eaLnBrk="1" hangingPunct="1">
              <a:defRPr/>
            </a:pPr>
            <a:r>
              <a:rPr lang="en-US" dirty="0" smtClean="0"/>
              <a:t>Small tools and supplies used for business</a:t>
            </a:r>
          </a:p>
          <a:p>
            <a:pPr eaLnBrk="1" hangingPunct="1">
              <a:defRPr/>
            </a:pPr>
            <a:r>
              <a:rPr lang="en-US" dirty="0" smtClean="0"/>
              <a:t>Professional books magazines and journals</a:t>
            </a:r>
          </a:p>
        </p:txBody>
      </p:sp>
      <p:sp>
        <p:nvSpPr>
          <p:cNvPr id="27546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546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509D65-E7E1-4C23-A457-EDAB0FB99B5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2754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  <p:pic>
        <p:nvPicPr>
          <p:cNvPr id="16392" name="~PP1272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548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23296798"/>
      </p:ext>
    </p:extLst>
  </p:cSld>
  <p:clrMapOvr>
    <a:masterClrMapping/>
  </p:clrMapOvr>
  <p:transition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Non-Deductable Items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 smtClean="0"/>
              <a:t>Charitable</a:t>
            </a:r>
          </a:p>
          <a:p>
            <a:pPr lvl="1" eaLnBrk="1" hangingPunct="1">
              <a:defRPr/>
            </a:pPr>
            <a:r>
              <a:rPr lang="en-US" dirty="0" smtClean="0"/>
              <a:t>Cost of raffle, bingo (e.g. for church or non-profits)</a:t>
            </a:r>
          </a:p>
          <a:p>
            <a:pPr lvl="1" eaLnBrk="1" hangingPunct="1">
              <a:defRPr/>
            </a:pPr>
            <a:r>
              <a:rPr lang="en-US" dirty="0" smtClean="0"/>
              <a:t>Part of a charitable contribution that benefits the taxpayer, e.g. fair market value of meal at charity dinner</a:t>
            </a:r>
          </a:p>
          <a:p>
            <a:pPr eaLnBrk="1" hangingPunct="1">
              <a:defRPr/>
            </a:pPr>
            <a:r>
              <a:rPr lang="en-US" dirty="0" smtClean="0"/>
              <a:t>General</a:t>
            </a:r>
          </a:p>
          <a:p>
            <a:pPr lvl="1" eaLnBrk="1" hangingPunct="1">
              <a:defRPr/>
            </a:pPr>
            <a:r>
              <a:rPr lang="en-US" dirty="0" smtClean="0"/>
              <a:t>Tuition</a:t>
            </a:r>
          </a:p>
          <a:p>
            <a:pPr lvl="1" eaLnBrk="1" hangingPunct="1">
              <a:defRPr/>
            </a:pPr>
            <a:r>
              <a:rPr lang="en-US" dirty="0" smtClean="0"/>
              <a:t>Value of a person’s time or service</a:t>
            </a:r>
          </a:p>
          <a:p>
            <a:pPr lvl="1" eaLnBrk="1" hangingPunct="1">
              <a:defRPr/>
            </a:pPr>
            <a:r>
              <a:rPr lang="en-US" dirty="0" smtClean="0"/>
              <a:t>Blood donated to a blood bank or Red Cross</a:t>
            </a:r>
          </a:p>
          <a:p>
            <a:pPr lvl="1" eaLnBrk="1" hangingPunct="1">
              <a:defRPr/>
            </a:pPr>
            <a:r>
              <a:rPr lang="en-US" dirty="0" smtClean="0"/>
              <a:t>Car depreciation, insurance, general repairs, or maintenance</a:t>
            </a:r>
          </a:p>
          <a:p>
            <a:pPr lvl="1" eaLnBrk="1" hangingPunct="1">
              <a:defRPr/>
            </a:pPr>
            <a:r>
              <a:rPr lang="en-US" dirty="0" smtClean="0"/>
              <a:t>Direct contributions to an individual</a:t>
            </a:r>
          </a:p>
          <a:p>
            <a:pPr lvl="1" eaLnBrk="1" hangingPunct="1">
              <a:defRPr/>
            </a:pPr>
            <a:r>
              <a:rPr lang="en-US" dirty="0" smtClean="0"/>
              <a:t>Burial expenses</a:t>
            </a:r>
          </a:p>
        </p:txBody>
      </p:sp>
      <p:sp>
        <p:nvSpPr>
          <p:cNvPr id="27648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648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7AA1911-AA68-425D-9F8E-001E84B0728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27648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  <p:pic>
        <p:nvPicPr>
          <p:cNvPr id="16393" name="~PP6274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66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62398255"/>
      </p:ext>
    </p:extLst>
  </p:cSld>
  <p:clrMapOvr>
    <a:masterClrMapping/>
  </p:clrMapOvr>
  <p:transition advTm="6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Schedule A </a:t>
            </a:r>
            <a:br>
              <a:rPr lang="en-US" smtClean="0"/>
            </a:br>
            <a:r>
              <a:rPr lang="en-US" smtClean="0"/>
              <a:t>Itemized Deductions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Medical Expenses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Always complete. Carries to NJ Return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Must link to Itemized Deduction Detail Worksheet; otherwise, expenses don’t carry to NJ return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Taxes you pay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smtClean="0"/>
              <a:t>Always complete R/E Taxes. Carries to NJ Return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Interest you pay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Gifts to Charity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Job Expenses and Other Items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Miscellaneous Expenses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Casualty &amp; Theft Losses </a:t>
            </a:r>
            <a:r>
              <a:rPr lang="en-US" sz="2800" smtClean="0">
                <a:solidFill>
                  <a:srgbClr val="FF0000"/>
                </a:solidFill>
              </a:rPr>
              <a:t>– OUT OF SCOPE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</p:txBody>
      </p:sp>
      <p:pic>
        <p:nvPicPr>
          <p:cNvPr id="371719" name="~PP2266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80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419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41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0CB892E-4514-4AD2-943A-B885271D85F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6419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52131020"/>
      </p:ext>
    </p:extLst>
  </p:cSld>
  <p:clrMapOvr>
    <a:masterClrMapping/>
  </p:clrMapOvr>
  <p:transition advTm="9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17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171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Medical Expenses</a:t>
            </a:r>
          </a:p>
        </p:txBody>
      </p:sp>
      <p:pic>
        <p:nvPicPr>
          <p:cNvPr id="265219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1500" y="1524000"/>
            <a:ext cx="8001000" cy="4800600"/>
          </a:xfrm>
        </p:spPr>
      </p:pic>
      <p:sp>
        <p:nvSpPr>
          <p:cNvPr id="265220" name="Rectangle 4"/>
          <p:cNvSpPr>
            <a:spLocks noChangeArrowheads="1"/>
          </p:cNvSpPr>
          <p:nvPr/>
        </p:nvSpPr>
        <p:spPr bwMode="auto">
          <a:xfrm>
            <a:off x="8001000" y="1600200"/>
            <a:ext cx="609600" cy="3048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 b="1"/>
              <a:t>2009</a:t>
            </a:r>
          </a:p>
        </p:txBody>
      </p:sp>
      <p:sp>
        <p:nvSpPr>
          <p:cNvPr id="265221" name="Rectangle 13"/>
          <p:cNvSpPr>
            <a:spLocks noChangeArrowheads="1"/>
          </p:cNvSpPr>
          <p:nvPr/>
        </p:nvSpPr>
        <p:spPr bwMode="auto">
          <a:xfrm>
            <a:off x="6965950" y="3336925"/>
            <a:ext cx="304800" cy="228600"/>
          </a:xfrm>
          <a:prstGeom prst="rect">
            <a:avLst/>
          </a:prstGeom>
          <a:solidFill>
            <a:srgbClr val="FEFE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600"/>
              <a:t>.1</a:t>
            </a:r>
          </a:p>
          <a:p>
            <a:pPr algn="ctr" eaLnBrk="0" hangingPunct="0"/>
            <a:endParaRPr lang="en-US" sz="100"/>
          </a:p>
          <a:p>
            <a:pPr algn="ctr" eaLnBrk="0" hangingPunct="0"/>
            <a:endParaRPr lang="en-US" sz="100"/>
          </a:p>
          <a:p>
            <a:pPr algn="ctr" eaLnBrk="0" hangingPunct="0"/>
            <a:endParaRPr lang="en-US" sz="1400"/>
          </a:p>
          <a:p>
            <a:pPr algn="ctr" eaLnBrk="0" hangingPunct="0"/>
            <a:r>
              <a:rPr lang="en-US" sz="1400"/>
              <a:t>.20</a:t>
            </a:r>
          </a:p>
          <a:p>
            <a:pPr algn="ctr" eaLnBrk="0" hangingPunct="0"/>
            <a:endParaRPr lang="en-US" sz="1400"/>
          </a:p>
          <a:p>
            <a:pPr algn="ctr" eaLnBrk="0" hangingPunct="0"/>
            <a:endParaRPr lang="en-US" sz="1200"/>
          </a:p>
        </p:txBody>
      </p:sp>
      <p:pic>
        <p:nvPicPr>
          <p:cNvPr id="373770" name="~PP3266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312.WAV"/>
          </p:nvPr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5223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5224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69C19FF-0616-47B5-B495-90EE5C73EF3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65225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7886042"/>
      </p:ext>
    </p:extLst>
  </p:cSld>
  <p:clrMapOvr>
    <a:masterClrMapping/>
  </p:clrMapOvr>
  <p:transition advTm="7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37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377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Taxes – To Be Deductible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MUST be the taxpayer’s liability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MUST be paid by TP within the tax year claimed</a:t>
            </a:r>
          </a:p>
          <a:p>
            <a:pPr eaLnBrk="1" hangingPunct="1"/>
            <a:endParaRPr lang="en-US" smtClean="0"/>
          </a:p>
        </p:txBody>
      </p:sp>
      <p:pic>
        <p:nvPicPr>
          <p:cNvPr id="375815" name="~PP1267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860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4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62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7EF04D8-8FE9-42CB-A967-3653E70ED9A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26624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7377476"/>
      </p:ext>
    </p:ext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58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581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Deductible Taxes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70000"/>
              </a:lnSpc>
            </a:pPr>
            <a:r>
              <a:rPr lang="en-US" sz="3000" dirty="0" smtClean="0"/>
              <a:t>Line 5a or Line 5b – NJ Sales Tax (use </a:t>
            </a:r>
            <a:r>
              <a:rPr lang="en-US" sz="3000" dirty="0" err="1" smtClean="0"/>
              <a:t>TaxWise</a:t>
            </a:r>
            <a:r>
              <a:rPr lang="en-US" sz="3000" dirty="0" smtClean="0"/>
              <a:t> Sales Tax Worksheet) or NJ Income Tax (Larger of two is deductible)</a:t>
            </a:r>
            <a:endParaRPr lang="en-US" sz="30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70000"/>
              </a:lnSpc>
            </a:pPr>
            <a:r>
              <a:rPr lang="en-US" sz="3000" dirty="0" smtClean="0"/>
              <a:t>Line 6 – Real Estate Taxes (Pub 530)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600" dirty="0" smtClean="0"/>
              <a:t>Any number of properties OK for Federal</a:t>
            </a:r>
          </a:p>
          <a:p>
            <a:pPr lvl="2">
              <a:lnSpc>
                <a:spcPct val="70000"/>
              </a:lnSpc>
            </a:pPr>
            <a:r>
              <a:rPr lang="en-US" sz="2200" dirty="0" smtClean="0"/>
              <a:t>NJ – only taxes on Primary Residence affect return</a:t>
            </a:r>
          </a:p>
          <a:p>
            <a:pPr lvl="2">
              <a:lnSpc>
                <a:spcPct val="70000"/>
              </a:lnSpc>
            </a:pPr>
            <a:r>
              <a:rPr lang="en-US" sz="2200" dirty="0" smtClean="0"/>
              <a:t>Only if for Personal Use (Not income or investment)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2600" dirty="0"/>
              <a:t>R</a:t>
            </a:r>
            <a:r>
              <a:rPr lang="en-US" sz="2600" dirty="0" smtClean="0"/>
              <a:t>ebate(s) of prior year property taxes (e.g. PTR or Homestead Benefit)</a:t>
            </a:r>
          </a:p>
          <a:p>
            <a:pPr lvl="2">
              <a:lnSpc>
                <a:spcPct val="70000"/>
              </a:lnSpc>
            </a:pPr>
            <a:r>
              <a:rPr lang="en-US" sz="2200" dirty="0" smtClean="0"/>
              <a:t>Treated as an offset (</a:t>
            </a:r>
            <a:r>
              <a:rPr lang="en-US" sz="2200" dirty="0" err="1" smtClean="0"/>
              <a:t>Sch</a:t>
            </a:r>
            <a:r>
              <a:rPr lang="en-US" sz="2200" dirty="0" smtClean="0"/>
              <a:t> A) or a “Recovery” (Line 21) if itemized in year property taxes were paid</a:t>
            </a:r>
          </a:p>
          <a:p>
            <a:pPr lvl="2">
              <a:lnSpc>
                <a:spcPct val="70000"/>
              </a:lnSpc>
            </a:pPr>
            <a:r>
              <a:rPr lang="en-US" sz="2200" dirty="0" smtClean="0"/>
              <a:t>Doing this properly in </a:t>
            </a:r>
            <a:r>
              <a:rPr lang="en-US" sz="2200" dirty="0" err="1" smtClean="0"/>
              <a:t>TaxWise</a:t>
            </a:r>
            <a:r>
              <a:rPr lang="en-US" sz="2200" dirty="0" smtClean="0"/>
              <a:t> is complicated – see NJ Special Handling document for details.</a:t>
            </a:r>
          </a:p>
          <a:p>
            <a:pPr eaLnBrk="1" hangingPunct="1">
              <a:lnSpc>
                <a:spcPct val="70000"/>
              </a:lnSpc>
            </a:pPr>
            <a:r>
              <a:rPr lang="en-US" sz="3000" dirty="0" smtClean="0"/>
              <a:t>Line 7 – Personal Property Tax – Not applicable in NJ</a:t>
            </a:r>
          </a:p>
        </p:txBody>
      </p:sp>
      <p:sp>
        <p:nvSpPr>
          <p:cNvPr id="26726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72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AAA9593-2AFD-41B4-9C4E-09F472DB387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26727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  <p:pic>
        <p:nvPicPr>
          <p:cNvPr id="9" name="~PP862.WAV">
            <a:hlinkClick r:id="" action="ppaction://media"/>
          </p:cNvPr>
          <p:cNvPicPr>
            <a:picLocks noRot="1" noChangeAspect="1"/>
          </p:cNvPicPr>
          <p:nvPr>
            <a:wavAudioFile r:embed="rId1" name="~PP862.WAV"/>
          </p:nvPr>
        </p:nvPicPr>
        <p:blipFill>
          <a:blip r:embed="rId4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2506815"/>
      </p:ext>
    </p:extLst>
  </p:cSld>
  <p:clrMapOvr>
    <a:masterClrMapping/>
  </p:clrMapOvr>
  <p:transition advTm="2195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Non-Deductible Taxes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Federal income and excise taxes</a:t>
            </a:r>
          </a:p>
          <a:p>
            <a:pPr eaLnBrk="1" hangingPunct="1"/>
            <a:r>
              <a:rPr lang="en-US" smtClean="0"/>
              <a:t>Social Security, Medicare Taxes</a:t>
            </a:r>
          </a:p>
          <a:p>
            <a:pPr eaLnBrk="1" hangingPunct="1"/>
            <a:r>
              <a:rPr lang="en-US" smtClean="0"/>
              <a:t>Railroad retirement taxes (RRTA)</a:t>
            </a:r>
          </a:p>
          <a:p>
            <a:pPr eaLnBrk="1" hangingPunct="1"/>
            <a:r>
              <a:rPr lang="en-US" smtClean="0"/>
              <a:t>Customs duties</a:t>
            </a:r>
          </a:p>
          <a:p>
            <a:pPr eaLnBrk="1" hangingPunct="1"/>
            <a:r>
              <a:rPr lang="en-US" smtClean="0"/>
              <a:t>Federal estate and gift taxes</a:t>
            </a:r>
          </a:p>
        </p:txBody>
      </p:sp>
      <p:pic>
        <p:nvPicPr>
          <p:cNvPr id="378887" name="~PP1267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136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829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82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D2ED521-CB99-41D4-9340-6B1E0C412EF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26829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33874338"/>
      </p:ext>
    </p:extLst>
  </p:cSld>
  <p:clrMapOvr>
    <a:masterClrMapping/>
  </p:clrMapOvr>
  <p:transition advTm="2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888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88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Home Mortgage  - Primary +1 Secondary Home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Line 10 – Interest/Points from Form 1098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Line 11 – Report interest if no Form 1098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Line 12 – Points not reported on Form 1098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Line 13 – Qualified Mortgage Insurance Premium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smtClean="0"/>
              <a:t>Mortgage Insurance Premium paid in connection with a loan issued AFTER 12/31/06 is deductible as an interest deduction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Investment Interest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Line 14 (</a:t>
            </a:r>
            <a:r>
              <a:rPr lang="en-US" sz="2400" smtClean="0">
                <a:solidFill>
                  <a:srgbClr val="FF0000"/>
                </a:solidFill>
              </a:rPr>
              <a:t>Out Of Scope</a:t>
            </a:r>
            <a:r>
              <a:rPr lang="en-US" sz="2400" smtClean="0"/>
              <a:t> if Form 4952 is required)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Reverse Mortgage Interest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No income tax consequence - ignore</a:t>
            </a:r>
          </a:p>
        </p:txBody>
      </p:sp>
      <p:pic>
        <p:nvPicPr>
          <p:cNvPr id="379911" name="~PP2269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12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93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69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C237A73-46C9-4265-8CA6-22E773CB3DE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26931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6787799"/>
      </p:ext>
    </p:extLst>
  </p:cSld>
  <p:clrMapOvr>
    <a:masterClrMapping/>
  </p:clrMapOvr>
  <p:transition advTm="6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799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9911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Cash Gifts To Charity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05800" cy="4724400"/>
          </a:xfrm>
        </p:spPr>
        <p:txBody>
          <a:bodyPr/>
          <a:lstStyle/>
          <a:p>
            <a:pPr eaLnBrk="1" hangingPunct="1"/>
            <a:r>
              <a:rPr lang="en-US" smtClean="0"/>
              <a:t>Cash gifts</a:t>
            </a:r>
          </a:p>
          <a:p>
            <a:pPr lvl="1" eaLnBrk="1" hangingPunct="1"/>
            <a:r>
              <a:rPr lang="en-US" smtClean="0"/>
              <a:t>Any &amp; All cash contributions must be supported by:</a:t>
            </a:r>
          </a:p>
          <a:p>
            <a:pPr lvl="2" eaLnBrk="1" hangingPunct="1"/>
            <a:r>
              <a:rPr lang="en-US" smtClean="0"/>
              <a:t>Bank record (check or statement) or receipt</a:t>
            </a:r>
          </a:p>
          <a:p>
            <a:pPr lvl="1" eaLnBrk="1" hangingPunct="1"/>
            <a:r>
              <a:rPr lang="en-US" smtClean="0"/>
              <a:t> In addition, any single contribution of $250 or more requires a written acknowledgement from charity</a:t>
            </a:r>
          </a:p>
          <a:p>
            <a:pPr eaLnBrk="1" hangingPunct="1"/>
            <a:r>
              <a:rPr lang="en-US" smtClean="0"/>
              <a:t>Out of pocket expenses: Mileage ($ 0.14/mi), tolls and parking</a:t>
            </a:r>
          </a:p>
        </p:txBody>
      </p:sp>
      <p:pic>
        <p:nvPicPr>
          <p:cNvPr id="381959" name="~PP2269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410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034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03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65E3BB1-A313-42E4-B737-1307943FAC1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27034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2729500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19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195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Non-Cash Gifts To Charity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Other-than-cash gifts </a:t>
            </a:r>
          </a:p>
          <a:p>
            <a:pPr lvl="1" eaLnBrk="1" hangingPunct="1"/>
            <a:r>
              <a:rPr lang="en-US" smtClean="0"/>
              <a:t>Under $500 enter directly on Schedule A Wkst</a:t>
            </a:r>
          </a:p>
          <a:p>
            <a:pPr lvl="1" eaLnBrk="1" hangingPunct="1"/>
            <a:r>
              <a:rPr lang="en-US" smtClean="0"/>
              <a:t>Over $500, Form 8283, Section A required</a:t>
            </a:r>
          </a:p>
          <a:p>
            <a:pPr lvl="1" eaLnBrk="1" hangingPunct="1"/>
            <a:r>
              <a:rPr lang="en-US" smtClean="0"/>
              <a:t>Over $5,000 – Out Of Scope</a:t>
            </a:r>
          </a:p>
          <a:p>
            <a:pPr eaLnBrk="1" hangingPunct="1"/>
            <a:r>
              <a:rPr lang="en-US" smtClean="0"/>
              <a:t>Donations of Clothing or Household items must be in good condition</a:t>
            </a:r>
          </a:p>
        </p:txBody>
      </p:sp>
      <p:pic>
        <p:nvPicPr>
          <p:cNvPr id="384007" name="~PP1271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65.WAV"/>
          </p:nvPr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36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12/05/2012</a:t>
            </a:r>
            <a:endParaRPr lang="en-US"/>
          </a:p>
        </p:txBody>
      </p:sp>
      <p:sp>
        <p:nvSpPr>
          <p:cNvPr id="271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29E933-005F-47AC-8364-1931FCD19A3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27136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4218968"/>
      </p:ext>
    </p:extLst>
  </p:cSld>
  <p:clrMapOvr>
    <a:masterClrMapping/>
  </p:clrMapOvr>
  <p:transition advTm="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840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4007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37</TotalTime>
  <Words>966</Words>
  <Application>Microsoft Office PowerPoint</Application>
  <PresentationFormat>On-screen Show (4:3)</PresentationFormat>
  <Paragraphs>210</Paragraphs>
  <Slides>14</Slides>
  <Notes>14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NJ Template 06</vt:lpstr>
      <vt:lpstr>Itemized Deductions</vt:lpstr>
      <vt:lpstr>Schedule A  Itemized Deductions</vt:lpstr>
      <vt:lpstr>Common Medical Expenses</vt:lpstr>
      <vt:lpstr>Taxes – To Be Deductible</vt:lpstr>
      <vt:lpstr>Deductible Taxes</vt:lpstr>
      <vt:lpstr>Non-Deductible Taxes</vt:lpstr>
      <vt:lpstr>Interest</vt:lpstr>
      <vt:lpstr>Cash Gifts To Charity</vt:lpstr>
      <vt:lpstr>Non-Cash Gifts To Charity</vt:lpstr>
      <vt:lpstr>Form 8283, Page 1</vt:lpstr>
      <vt:lpstr>Form 8283, Page 1(Continued)</vt:lpstr>
      <vt:lpstr>Miscellaneous Deductions</vt:lpstr>
      <vt:lpstr>Examples of Misc Deductions Subject to 2% AGI</vt:lpstr>
      <vt:lpstr>Non-Deductable Items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Itemized Deductions</dc:title>
  <dc:creator>HershAl</dc:creator>
  <cp:lastModifiedBy>Volunteer</cp:lastModifiedBy>
  <cp:revision>6</cp:revision>
  <dcterms:created xsi:type="dcterms:W3CDTF">2012-01-07T00:34:31Z</dcterms:created>
  <dcterms:modified xsi:type="dcterms:W3CDTF">2012-12-06T16:58:10Z</dcterms:modified>
</cp:coreProperties>
</file>